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8a5327f1ba_2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8a5327f1ba_2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b548b175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7b548b17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62bcc7346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62bcc7346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2bcc7346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2bcc7346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a5327f1b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8a5327f1b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2bcc7346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62bcc7346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2bcc7346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2bcc7346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62bcc7346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62bcc7346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84fab12d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84fab12d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90c31c6b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90c31c6b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8a5327f1b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8a5327f1b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8a5327f1ba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8a5327f1ba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62bcc7346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62bcc7346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5327f1ba_2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5327f1ba_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Embedded LDPC Codes</a:t>
            </a:r>
            <a:endParaRPr/>
          </a:p>
        </p:txBody>
      </p:sp>
      <p:sp>
        <p:nvSpPr>
          <p:cNvPr id="157" name="Google Shape;157;p14"/>
          <p:cNvSpPr txBox="1"/>
          <p:nvPr>
            <p:ph idx="1" type="subTitle"/>
          </p:nvPr>
        </p:nvSpPr>
        <p:spPr>
          <a:xfrm>
            <a:off x="7308725" y="4084100"/>
            <a:ext cx="17901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Hanno Jacobs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17000042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1297500" y="60950"/>
            <a:ext cx="36390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Decoder steps:</a:t>
            </a:r>
            <a:endParaRPr/>
          </a:p>
        </p:txBody>
      </p:sp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1297500" y="586850"/>
            <a:ext cx="5319000" cy="21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AutoNum type="arabicPeriod"/>
            </a:pPr>
            <a:r>
              <a:rPr lang="en-GB">
                <a:solidFill>
                  <a:srgbClr val="CACACA"/>
                </a:solidFill>
              </a:rPr>
              <a:t>Run min-sum algorithm on each row individually</a:t>
            </a:r>
            <a:endParaRPr>
              <a:solidFill>
                <a:srgbClr val="CACACA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AutoNum type="alphaLcPeriod"/>
            </a:pPr>
            <a:r>
              <a:rPr lang="en-GB">
                <a:solidFill>
                  <a:srgbClr val="CACACA"/>
                </a:solidFill>
              </a:rPr>
              <a:t>This facilitates the communication of bits in check node</a:t>
            </a:r>
            <a:endParaRPr>
              <a:solidFill>
                <a:srgbClr val="CACACA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AutoNum type="arabicPeriod"/>
            </a:pPr>
            <a:r>
              <a:rPr lang="en-GB">
                <a:solidFill>
                  <a:srgbClr val="CACACA"/>
                </a:solidFill>
              </a:rPr>
              <a:t>At end of rows add up all the values in columns and update the beliefs of the message</a:t>
            </a:r>
            <a:endParaRPr>
              <a:solidFill>
                <a:srgbClr val="CACACA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AutoNum type="arabicPeriod"/>
            </a:pPr>
            <a:r>
              <a:rPr lang="en-GB">
                <a:solidFill>
                  <a:srgbClr val="CACACA"/>
                </a:solidFill>
              </a:rPr>
              <a:t>Repeat for a number of iterations</a:t>
            </a:r>
            <a:endParaRPr>
              <a:solidFill>
                <a:srgbClr val="CACACA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0950"/>
            <a:ext cx="4618992" cy="35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425" y="1600950"/>
            <a:ext cx="4511576" cy="354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>
            <p:ph type="title"/>
          </p:nvPr>
        </p:nvSpPr>
        <p:spPr>
          <a:xfrm>
            <a:off x="2641500" y="570025"/>
            <a:ext cx="38610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 convergence</a:t>
            </a:r>
            <a:r>
              <a:rPr lang="en-GB"/>
              <a:t>: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/>
        </p:nvSpPr>
        <p:spPr>
          <a:xfrm>
            <a:off x="1102325" y="397575"/>
            <a:ext cx="271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Optimized decoder algorithm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988" y="0"/>
            <a:ext cx="571801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/>
        </p:nvSpPr>
        <p:spPr>
          <a:xfrm>
            <a:off x="180675" y="1472800"/>
            <a:ext cx="2421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Optimized </a:t>
            </a: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encoder algorithm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952" y="-18075"/>
            <a:ext cx="6365049" cy="517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1297500" y="330350"/>
            <a:ext cx="39798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overview:</a:t>
            </a:r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 b="17898" l="0" r="0" t="0"/>
          <a:stretch/>
        </p:blipFill>
        <p:spPr>
          <a:xfrm>
            <a:off x="2700600" y="3127850"/>
            <a:ext cx="3742800" cy="18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150" y="1103475"/>
            <a:ext cx="6199711" cy="19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/>
        </p:nvSpPr>
        <p:spPr>
          <a:xfrm>
            <a:off x="1102325" y="397575"/>
            <a:ext cx="520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AWGN channel model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1165600" y="890175"/>
            <a:ext cx="4933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Based on normal distribution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Used as common benchmark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Shannon’s limit is defined for different code rates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725" y="270351"/>
            <a:ext cx="3117274" cy="48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424" y="1869600"/>
            <a:ext cx="4238300" cy="327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/>
        </p:nvSpPr>
        <p:spPr>
          <a:xfrm>
            <a:off x="1102325" y="397575"/>
            <a:ext cx="520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Rayleigh flat-fading</a:t>
            </a: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channel model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1201725" y="1057150"/>
            <a:ext cx="520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Models more real-world channel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Bouncing off of objects in the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vicinity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No true line-of-site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6050"/>
            <a:ext cx="4271635" cy="32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625" y="2325430"/>
            <a:ext cx="4872375" cy="281807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5249400" y="4869600"/>
            <a:ext cx="389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57575"/>
                </a:solidFill>
                <a:highlight>
                  <a:srgbClr val="FFFFFF"/>
                </a:highlight>
              </a:rPr>
              <a:t>Rayleigh Fading Channel (Image Courtesy: ShareTechNote)</a:t>
            </a:r>
            <a:endParaRPr sz="105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/>
          <p:nvPr/>
        </p:nvSpPr>
        <p:spPr>
          <a:xfrm>
            <a:off x="1102325" y="397575"/>
            <a:ext cx="6163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Simulation results for AWGN channel and Rayleigh flat-fading channel decoders: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9250"/>
            <a:ext cx="4562720" cy="357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325" y="1569250"/>
            <a:ext cx="4604674" cy="357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8025"/>
            <a:ext cx="4611509" cy="35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 txBox="1"/>
          <p:nvPr>
            <p:ph type="title"/>
          </p:nvPr>
        </p:nvSpPr>
        <p:spPr>
          <a:xfrm>
            <a:off x="1674800" y="514575"/>
            <a:ext cx="62886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Embedded</a:t>
            </a:r>
            <a:r>
              <a:rPr lang="en-GB" sz="2000">
                <a:latin typeface="Lato"/>
                <a:ea typeface="Lato"/>
                <a:cs typeface="Lato"/>
                <a:sym typeface="Lato"/>
              </a:rPr>
              <a:t> results for AWGN channel and Rayleigh flat-fading channel decoders: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98021"/>
            <a:ext cx="4572001" cy="354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1674800" y="514575"/>
            <a:ext cx="6486900" cy="3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Run time results</a:t>
            </a:r>
            <a:r>
              <a:rPr lang="en-GB" sz="2000">
                <a:latin typeface="Lato"/>
                <a:ea typeface="Lato"/>
                <a:cs typeface="Lato"/>
                <a:sym typeface="Lato"/>
              </a:rPr>
              <a:t>: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AWGN channel decoder: 0.25 seconds/codeword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Rayleigh channel decoder: 0.11 seconds/codeword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Lato"/>
                <a:ea typeface="Lato"/>
                <a:cs typeface="Lato"/>
                <a:sym typeface="Lato"/>
              </a:rPr>
              <a:t>All tests are done for code length of 2040 bits at a rate of 0.323 (according to specifications)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LDPC?</a:t>
            </a:r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1053925" y="967050"/>
            <a:ext cx="6996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Works on a parity check matrix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Lato"/>
              <a:buChar char="○"/>
            </a:pPr>
            <a:r>
              <a:rPr lang="en-GB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Determines which message bits are protected by which parity check bits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Low Density of connections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Lato"/>
              <a:buChar char="○"/>
            </a:pPr>
            <a:r>
              <a:rPr lang="en-GB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Not every message bit is protected by every check bit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Goal: very high noise communication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Lato"/>
              <a:buChar char="○"/>
            </a:pPr>
            <a:r>
              <a:rPr lang="en-GB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Trade off speed for high noise communication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725" y="2613125"/>
            <a:ext cx="64770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1994800" y="0"/>
            <a:ext cx="50415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Parity check matrix encoding:</a:t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513" y="515400"/>
            <a:ext cx="4966974" cy="22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913" y="2902300"/>
            <a:ext cx="4994169" cy="224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/>
        </p:nvSpPr>
        <p:spPr>
          <a:xfrm>
            <a:off x="892175" y="104375"/>
            <a:ext cx="297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Base-matrix expansion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400" y="483875"/>
            <a:ext cx="5061505" cy="22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400" y="2804162"/>
            <a:ext cx="5061500" cy="228386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139950" y="1407450"/>
            <a:ext cx="3679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Expanding base matrices in 2-dimensions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lphaL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Expansion factor Zc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lphaL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Cyclically shifted identity matrix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Base matrices allow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lphaL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Skipping over “zeros”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lphaL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Variable code-rates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lphaL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In-place operations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romanL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Save on memory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romanL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Save on run-time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/>
        </p:nvSpPr>
        <p:spPr>
          <a:xfrm>
            <a:off x="63250" y="1016325"/>
            <a:ext cx="329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Decoding using belief propagation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1"/>
          <p:cNvSpPr txBox="1"/>
          <p:nvPr/>
        </p:nvSpPr>
        <p:spPr>
          <a:xfrm>
            <a:off x="-58550" y="1865500"/>
            <a:ext cx="3542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Using float values obtained at receiver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Each bit in a check node “communicates” its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belief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of each other bit with the other bits in the check node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03" y="0"/>
            <a:ext cx="51833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/>
        </p:nvSpPr>
        <p:spPr>
          <a:xfrm>
            <a:off x="1687625" y="120925"/>
            <a:ext cx="329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Minsum approximation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1220250" y="744825"/>
            <a:ext cx="4730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The communication of bits in rows simplifies to addition of each float value sent through f(x) = ln(tanh(x))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Therefore, the smallest “x” value dominates the equation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Minsum approximation: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lphaL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All in row = min1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AutoNum type="alphaLcPeriod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Smallest value = min2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099" y="2052575"/>
            <a:ext cx="4485274" cy="305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